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3" r:id="rId3"/>
    <p:sldId id="259" r:id="rId4"/>
    <p:sldId id="258" r:id="rId5"/>
    <p:sldId id="257" r:id="rId6"/>
    <p:sldId id="260" r:id="rId7"/>
    <p:sldId id="261" r:id="rId8"/>
    <p:sldId id="262" r:id="rId9"/>
    <p:sldId id="268" r:id="rId10"/>
    <p:sldId id="263" r:id="rId11"/>
    <p:sldId id="274" r:id="rId12"/>
    <p:sldId id="275" r:id="rId13"/>
    <p:sldId id="276" r:id="rId14"/>
    <p:sldId id="277" r:id="rId15"/>
    <p:sldId id="264" r:id="rId16"/>
    <p:sldId id="265" r:id="rId17"/>
    <p:sldId id="267" r:id="rId18"/>
    <p:sldId id="270" r:id="rId19"/>
    <p:sldId id="271"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1" d="100"/>
          <a:sy n="81" d="100"/>
        </p:scale>
        <p:origin x="120" y="7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A9D7E27-9D0D-4A89-9DE9-C0E0D56BFCAB}" type="datetimeFigureOut">
              <a:rPr lang="en-US" smtClean="0"/>
              <a:t>9/14/2016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5B0AAB-11FD-454C-9AE5-7881D9E16621}" type="slidenum">
              <a:rPr lang="en-US" smtClean="0"/>
              <a:t>‹#›</a:t>
            </a:fld>
            <a:endParaRPr lang="en-US"/>
          </a:p>
        </p:txBody>
      </p:sp>
    </p:spTree>
    <p:extLst>
      <p:ext uri="{BB962C8B-B14F-4D97-AF65-F5344CB8AC3E}">
        <p14:creationId xmlns:p14="http://schemas.microsoft.com/office/powerpoint/2010/main" val="8838225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9D7E27-9D0D-4A89-9DE9-C0E0D56BFCAB}" type="datetimeFigureOut">
              <a:rPr lang="en-US" smtClean="0"/>
              <a:t>9/14/2016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5B0AAB-11FD-454C-9AE5-7881D9E16621}" type="slidenum">
              <a:rPr lang="en-US" smtClean="0"/>
              <a:t>‹#›</a:t>
            </a:fld>
            <a:endParaRPr lang="en-US"/>
          </a:p>
        </p:txBody>
      </p:sp>
    </p:spTree>
    <p:extLst>
      <p:ext uri="{BB962C8B-B14F-4D97-AF65-F5344CB8AC3E}">
        <p14:creationId xmlns:p14="http://schemas.microsoft.com/office/powerpoint/2010/main" val="3184300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9D7E27-9D0D-4A89-9DE9-C0E0D56BFCAB}" type="datetimeFigureOut">
              <a:rPr lang="en-US" smtClean="0"/>
              <a:t>9/14/2016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5B0AAB-11FD-454C-9AE5-7881D9E16621}" type="slidenum">
              <a:rPr lang="en-US" smtClean="0"/>
              <a:t>‹#›</a:t>
            </a:fld>
            <a:endParaRPr lang="en-US"/>
          </a:p>
        </p:txBody>
      </p:sp>
    </p:spTree>
    <p:extLst>
      <p:ext uri="{BB962C8B-B14F-4D97-AF65-F5344CB8AC3E}">
        <p14:creationId xmlns:p14="http://schemas.microsoft.com/office/powerpoint/2010/main" val="15344589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9D7E27-9D0D-4A89-9DE9-C0E0D56BFCAB}" type="datetimeFigureOut">
              <a:rPr lang="en-US" smtClean="0"/>
              <a:t>9/14/2016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5B0AAB-11FD-454C-9AE5-7881D9E16621}" type="slidenum">
              <a:rPr lang="en-US" smtClean="0"/>
              <a:t>‹#›</a:t>
            </a:fld>
            <a:endParaRPr lang="en-US"/>
          </a:p>
        </p:txBody>
      </p:sp>
    </p:spTree>
    <p:extLst>
      <p:ext uri="{BB962C8B-B14F-4D97-AF65-F5344CB8AC3E}">
        <p14:creationId xmlns:p14="http://schemas.microsoft.com/office/powerpoint/2010/main" val="2249966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9D7E27-9D0D-4A89-9DE9-C0E0D56BFCAB}" type="datetimeFigureOut">
              <a:rPr lang="en-US" smtClean="0"/>
              <a:t>9/14/2016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5B0AAB-11FD-454C-9AE5-7881D9E16621}" type="slidenum">
              <a:rPr lang="en-US" smtClean="0"/>
              <a:t>‹#›</a:t>
            </a:fld>
            <a:endParaRPr lang="en-US"/>
          </a:p>
        </p:txBody>
      </p:sp>
    </p:spTree>
    <p:extLst>
      <p:ext uri="{BB962C8B-B14F-4D97-AF65-F5344CB8AC3E}">
        <p14:creationId xmlns:p14="http://schemas.microsoft.com/office/powerpoint/2010/main" val="23158065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A9D7E27-9D0D-4A89-9DE9-C0E0D56BFCAB}" type="datetimeFigureOut">
              <a:rPr lang="en-US" smtClean="0"/>
              <a:t>9/14/2016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5B0AAB-11FD-454C-9AE5-7881D9E16621}" type="slidenum">
              <a:rPr lang="en-US" smtClean="0"/>
              <a:t>‹#›</a:t>
            </a:fld>
            <a:endParaRPr lang="en-US"/>
          </a:p>
        </p:txBody>
      </p:sp>
    </p:spTree>
    <p:extLst>
      <p:ext uri="{BB962C8B-B14F-4D97-AF65-F5344CB8AC3E}">
        <p14:creationId xmlns:p14="http://schemas.microsoft.com/office/powerpoint/2010/main" val="22358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A9D7E27-9D0D-4A89-9DE9-C0E0D56BFCAB}" type="datetimeFigureOut">
              <a:rPr lang="en-US" smtClean="0"/>
              <a:t>9/14/2016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5B0AAB-11FD-454C-9AE5-7881D9E16621}" type="slidenum">
              <a:rPr lang="en-US" smtClean="0"/>
              <a:t>‹#›</a:t>
            </a:fld>
            <a:endParaRPr lang="en-US"/>
          </a:p>
        </p:txBody>
      </p:sp>
    </p:spTree>
    <p:extLst>
      <p:ext uri="{BB962C8B-B14F-4D97-AF65-F5344CB8AC3E}">
        <p14:creationId xmlns:p14="http://schemas.microsoft.com/office/powerpoint/2010/main" val="2975080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A9D7E27-9D0D-4A89-9DE9-C0E0D56BFCAB}" type="datetimeFigureOut">
              <a:rPr lang="en-US" smtClean="0"/>
              <a:t>9/14/2016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5B0AAB-11FD-454C-9AE5-7881D9E16621}" type="slidenum">
              <a:rPr lang="en-US" smtClean="0"/>
              <a:t>‹#›</a:t>
            </a:fld>
            <a:endParaRPr lang="en-US"/>
          </a:p>
        </p:txBody>
      </p:sp>
    </p:spTree>
    <p:extLst>
      <p:ext uri="{BB962C8B-B14F-4D97-AF65-F5344CB8AC3E}">
        <p14:creationId xmlns:p14="http://schemas.microsoft.com/office/powerpoint/2010/main" val="29557035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9D7E27-9D0D-4A89-9DE9-C0E0D56BFCAB}" type="datetimeFigureOut">
              <a:rPr lang="en-US" smtClean="0"/>
              <a:t>9/14/2016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5B0AAB-11FD-454C-9AE5-7881D9E16621}" type="slidenum">
              <a:rPr lang="en-US" smtClean="0"/>
              <a:t>‹#›</a:t>
            </a:fld>
            <a:endParaRPr lang="en-US"/>
          </a:p>
        </p:txBody>
      </p:sp>
    </p:spTree>
    <p:extLst>
      <p:ext uri="{BB962C8B-B14F-4D97-AF65-F5344CB8AC3E}">
        <p14:creationId xmlns:p14="http://schemas.microsoft.com/office/powerpoint/2010/main" val="374509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9D7E27-9D0D-4A89-9DE9-C0E0D56BFCAB}" type="datetimeFigureOut">
              <a:rPr lang="en-US" smtClean="0"/>
              <a:t>9/14/2016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5B0AAB-11FD-454C-9AE5-7881D9E16621}" type="slidenum">
              <a:rPr lang="en-US" smtClean="0"/>
              <a:t>‹#›</a:t>
            </a:fld>
            <a:endParaRPr lang="en-US"/>
          </a:p>
        </p:txBody>
      </p:sp>
    </p:spTree>
    <p:extLst>
      <p:ext uri="{BB962C8B-B14F-4D97-AF65-F5344CB8AC3E}">
        <p14:creationId xmlns:p14="http://schemas.microsoft.com/office/powerpoint/2010/main" val="37239769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9D7E27-9D0D-4A89-9DE9-C0E0D56BFCAB}" type="datetimeFigureOut">
              <a:rPr lang="en-US" smtClean="0"/>
              <a:t>9/14/2016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5B0AAB-11FD-454C-9AE5-7881D9E16621}" type="slidenum">
              <a:rPr lang="en-US" smtClean="0"/>
              <a:t>‹#›</a:t>
            </a:fld>
            <a:endParaRPr lang="en-US"/>
          </a:p>
        </p:txBody>
      </p:sp>
    </p:spTree>
    <p:extLst>
      <p:ext uri="{BB962C8B-B14F-4D97-AF65-F5344CB8AC3E}">
        <p14:creationId xmlns:p14="http://schemas.microsoft.com/office/powerpoint/2010/main" val="594588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9D7E27-9D0D-4A89-9DE9-C0E0D56BFCAB}" type="datetimeFigureOut">
              <a:rPr lang="en-US" smtClean="0"/>
              <a:t>9/14/2016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5B0AAB-11FD-454C-9AE5-7881D9E16621}" type="slidenum">
              <a:rPr lang="en-US" smtClean="0"/>
              <a:t>‹#›</a:t>
            </a:fld>
            <a:endParaRPr lang="en-US"/>
          </a:p>
        </p:txBody>
      </p:sp>
    </p:spTree>
    <p:extLst>
      <p:ext uri="{BB962C8B-B14F-4D97-AF65-F5344CB8AC3E}">
        <p14:creationId xmlns:p14="http://schemas.microsoft.com/office/powerpoint/2010/main" val="21711633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Full Time </a:t>
            </a:r>
            <a:r>
              <a:rPr lang="en-US" smtClean="0"/>
              <a:t>Lecturer Tentative Bargaining Agreement:</a:t>
            </a:r>
            <a:br>
              <a:rPr lang="en-US" smtClean="0"/>
            </a:br>
            <a:r>
              <a:rPr lang="en-US" smtClean="0"/>
              <a:t> </a:t>
            </a:r>
            <a:r>
              <a:rPr lang="en-US" dirty="0" smtClean="0"/>
              <a:t>Basic Info</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7783290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Medical Insurance &amp; Benefits - 1</a:t>
            </a:r>
            <a:endParaRPr lang="en-US" b="1" dirty="0"/>
          </a:p>
        </p:txBody>
      </p:sp>
      <p:sp>
        <p:nvSpPr>
          <p:cNvPr id="3" name="Content Placeholder 2"/>
          <p:cNvSpPr>
            <a:spLocks noGrp="1"/>
          </p:cNvSpPr>
          <p:nvPr>
            <p:ph idx="1"/>
          </p:nvPr>
        </p:nvSpPr>
        <p:spPr/>
        <p:txBody>
          <a:bodyPr>
            <a:normAutofit/>
          </a:bodyPr>
          <a:lstStyle/>
          <a:p>
            <a:r>
              <a:rPr lang="en-US" b="1" dirty="0" smtClean="0"/>
              <a:t>Retained same 3 medical insurance plans &amp; same dental plan </a:t>
            </a:r>
          </a:p>
          <a:p>
            <a:pPr lvl="1"/>
            <a:r>
              <a:rPr lang="en-US" dirty="0" smtClean="0"/>
              <a:t>same levels of coverage, deductibles, etc.</a:t>
            </a:r>
          </a:p>
          <a:p>
            <a:pPr lvl="1"/>
            <a:r>
              <a:rPr lang="en-US" dirty="0" smtClean="0"/>
              <a:t>See “prescription drug coverage” slide</a:t>
            </a:r>
          </a:p>
          <a:p>
            <a:endParaRPr lang="en-US" dirty="0" smtClean="0"/>
          </a:p>
          <a:p>
            <a:r>
              <a:rPr lang="en-US" b="1" dirty="0" smtClean="0"/>
              <a:t>Retained waivers </a:t>
            </a:r>
            <a:r>
              <a:rPr lang="en-US" dirty="0" smtClean="0"/>
              <a:t>for medical insurance opt-outs </a:t>
            </a:r>
          </a:p>
          <a:p>
            <a:endParaRPr lang="en-US" dirty="0" smtClean="0"/>
          </a:p>
          <a:p>
            <a:r>
              <a:rPr lang="en-US" b="1" dirty="0" smtClean="0"/>
              <a:t>Annual premium increases </a:t>
            </a:r>
            <a:r>
              <a:rPr lang="en-US" dirty="0" smtClean="0"/>
              <a:t>(to Lecturers) </a:t>
            </a:r>
          </a:p>
          <a:p>
            <a:pPr lvl="1"/>
            <a:r>
              <a:rPr lang="en-US" dirty="0" smtClean="0"/>
              <a:t>range from 8.5% to about 14.4%</a:t>
            </a:r>
          </a:p>
          <a:p>
            <a:pPr lvl="1"/>
            <a:r>
              <a:rPr lang="en-US" dirty="0" smtClean="0"/>
              <a:t>in line with other campus bargaining units</a:t>
            </a:r>
          </a:p>
        </p:txBody>
      </p:sp>
    </p:spTree>
    <p:extLst>
      <p:ext uri="{BB962C8B-B14F-4D97-AF65-F5344CB8AC3E}">
        <p14:creationId xmlns:p14="http://schemas.microsoft.com/office/powerpoint/2010/main" val="26194188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Premiums- PPO  (2017, 2018)</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89011013"/>
              </p:ext>
            </p:extLst>
          </p:nvPr>
        </p:nvGraphicFramePr>
        <p:xfrm>
          <a:off x="838200" y="1825625"/>
          <a:ext cx="10515600" cy="1854200"/>
        </p:xfrm>
        <a:graphic>
          <a:graphicData uri="http://schemas.openxmlformats.org/drawingml/2006/table">
            <a:tbl>
              <a:tblPr firstRow="1" bandRow="1">
                <a:tableStyleId>{5C22544A-7EE6-4342-B048-85BDC9FD1C3A}</a:tableStyleId>
              </a:tblPr>
              <a:tblGrid>
                <a:gridCol w="2639096"/>
                <a:gridCol w="1661374"/>
                <a:gridCol w="2709930"/>
                <a:gridCol w="3505200"/>
              </a:tblGrid>
              <a:tr h="370840">
                <a:tc>
                  <a:txBody>
                    <a:bodyPr/>
                    <a:lstStyle/>
                    <a:p>
                      <a:endParaRPr lang="en-US" dirty="0"/>
                    </a:p>
                  </a:txBody>
                  <a:tcPr/>
                </a:tc>
                <a:tc>
                  <a:txBody>
                    <a:bodyPr/>
                    <a:lstStyle/>
                    <a:p>
                      <a:r>
                        <a:rPr lang="en-US" dirty="0" smtClean="0"/>
                        <a:t>CY 2016</a:t>
                      </a:r>
                      <a:endParaRPr lang="en-US" dirty="0"/>
                    </a:p>
                  </a:txBody>
                  <a:tcPr>
                    <a:solidFill>
                      <a:schemeClr val="accent2"/>
                    </a:solidFill>
                  </a:tcPr>
                </a:tc>
                <a:tc>
                  <a:txBody>
                    <a:bodyPr/>
                    <a:lstStyle/>
                    <a:p>
                      <a:r>
                        <a:rPr lang="en-US" dirty="0" smtClean="0"/>
                        <a:t>CY 2017</a:t>
                      </a:r>
                      <a:endParaRPr lang="en-US" dirty="0"/>
                    </a:p>
                  </a:txBody>
                  <a:tcPr/>
                </a:tc>
                <a:tc>
                  <a:txBody>
                    <a:bodyPr/>
                    <a:lstStyle/>
                    <a:p>
                      <a:r>
                        <a:rPr lang="en-US" dirty="0" smtClean="0"/>
                        <a:t>CY 2018</a:t>
                      </a:r>
                      <a:endParaRPr lang="en-US" dirty="0"/>
                    </a:p>
                  </a:txBody>
                  <a:tcPr/>
                </a:tc>
              </a:tr>
              <a:tr h="370840">
                <a:tc>
                  <a:txBody>
                    <a:bodyPr/>
                    <a:lstStyle/>
                    <a:p>
                      <a:r>
                        <a:rPr lang="en-US" dirty="0" smtClean="0"/>
                        <a:t>Single</a:t>
                      </a:r>
                      <a:endParaRPr lang="en-US" dirty="0"/>
                    </a:p>
                  </a:txBody>
                  <a:tcPr/>
                </a:tc>
                <a:tc>
                  <a:txBody>
                    <a:bodyPr/>
                    <a:lstStyle/>
                    <a:p>
                      <a:r>
                        <a:rPr lang="en-US" dirty="0" smtClean="0"/>
                        <a:t>$769</a:t>
                      </a:r>
                      <a:endParaRPr lang="en-US" dirty="0"/>
                    </a:p>
                  </a:txBody>
                  <a:tcPr>
                    <a:solidFill>
                      <a:schemeClr val="accent2"/>
                    </a:solidFill>
                  </a:tcPr>
                </a:tc>
                <a:tc>
                  <a:txBody>
                    <a:bodyPr/>
                    <a:lstStyle/>
                    <a:p>
                      <a:r>
                        <a:rPr lang="en-US" dirty="0" smtClean="0"/>
                        <a:t>$836</a:t>
                      </a:r>
                      <a:endParaRPr lang="en-US" dirty="0"/>
                    </a:p>
                  </a:txBody>
                  <a:tcPr/>
                </a:tc>
                <a:tc>
                  <a:txBody>
                    <a:bodyPr/>
                    <a:lstStyle/>
                    <a:p>
                      <a:r>
                        <a:rPr lang="en-US" dirty="0" smtClean="0"/>
                        <a:t>$907</a:t>
                      </a:r>
                      <a:endParaRPr lang="en-US" dirty="0"/>
                    </a:p>
                  </a:txBody>
                  <a:tcPr/>
                </a:tc>
              </a:tr>
              <a:tr h="370840">
                <a:tc>
                  <a:txBody>
                    <a:bodyPr/>
                    <a:lstStyle/>
                    <a:p>
                      <a:r>
                        <a:rPr lang="en-US" dirty="0" smtClean="0"/>
                        <a:t>Two</a:t>
                      </a:r>
                      <a:r>
                        <a:rPr lang="en-US" baseline="0" dirty="0" smtClean="0"/>
                        <a:t> people</a:t>
                      </a:r>
                      <a:endParaRPr lang="en-US" dirty="0"/>
                    </a:p>
                  </a:txBody>
                  <a:tcPr/>
                </a:tc>
                <a:tc>
                  <a:txBody>
                    <a:bodyPr/>
                    <a:lstStyle/>
                    <a:p>
                      <a:r>
                        <a:rPr lang="en-US" dirty="0" smtClean="0"/>
                        <a:t>$1,538</a:t>
                      </a:r>
                      <a:endParaRPr lang="en-US" dirty="0"/>
                    </a:p>
                  </a:txBody>
                  <a:tcPr>
                    <a:solidFill>
                      <a:schemeClr val="accent2"/>
                    </a:solidFill>
                  </a:tcPr>
                </a:tc>
                <a:tc>
                  <a:txBody>
                    <a:bodyPr/>
                    <a:lstStyle/>
                    <a:p>
                      <a:r>
                        <a:rPr lang="en-US" dirty="0" smtClean="0"/>
                        <a:t>$1,673</a:t>
                      </a:r>
                      <a:endParaRPr lang="en-US" dirty="0"/>
                    </a:p>
                  </a:txBody>
                  <a:tcPr/>
                </a:tc>
                <a:tc>
                  <a:txBody>
                    <a:bodyPr/>
                    <a:lstStyle/>
                    <a:p>
                      <a:r>
                        <a:rPr lang="en-US" dirty="0" smtClean="0"/>
                        <a:t>$1,815</a:t>
                      </a:r>
                      <a:endParaRPr lang="en-US" dirty="0"/>
                    </a:p>
                  </a:txBody>
                  <a:tcPr/>
                </a:tc>
              </a:tr>
              <a:tr h="370840">
                <a:tc>
                  <a:txBody>
                    <a:bodyPr/>
                    <a:lstStyle/>
                    <a:p>
                      <a:r>
                        <a:rPr lang="en-US" dirty="0" smtClean="0"/>
                        <a:t>Family (3-4 people)</a:t>
                      </a:r>
                      <a:endParaRPr lang="en-US" dirty="0"/>
                    </a:p>
                  </a:txBody>
                  <a:tcPr/>
                </a:tc>
                <a:tc>
                  <a:txBody>
                    <a:bodyPr/>
                    <a:lstStyle/>
                    <a:p>
                      <a:r>
                        <a:rPr lang="en-US" dirty="0" smtClean="0"/>
                        <a:t>$1,846</a:t>
                      </a:r>
                      <a:endParaRPr lang="en-US" dirty="0"/>
                    </a:p>
                  </a:txBody>
                  <a:tcPr>
                    <a:solidFill>
                      <a:schemeClr val="accent2"/>
                    </a:solidFill>
                  </a:tcPr>
                </a:tc>
                <a:tc>
                  <a:txBody>
                    <a:bodyPr/>
                    <a:lstStyle/>
                    <a:p>
                      <a:r>
                        <a:rPr lang="en-US" dirty="0" smtClean="0"/>
                        <a:t>$2,007</a:t>
                      </a:r>
                      <a:endParaRPr lang="en-US" dirty="0"/>
                    </a:p>
                  </a:txBody>
                  <a:tcPr/>
                </a:tc>
                <a:tc>
                  <a:txBody>
                    <a:bodyPr/>
                    <a:lstStyle/>
                    <a:p>
                      <a:r>
                        <a:rPr lang="en-US" dirty="0" smtClean="0"/>
                        <a:t>$2,178</a:t>
                      </a:r>
                      <a:endParaRPr lang="en-US" dirty="0"/>
                    </a:p>
                  </a:txBody>
                  <a:tcPr/>
                </a:tc>
              </a:tr>
              <a:tr h="370840">
                <a:tc>
                  <a:txBody>
                    <a:bodyPr/>
                    <a:lstStyle/>
                    <a:p>
                      <a:r>
                        <a:rPr lang="en-US" dirty="0" smtClean="0"/>
                        <a:t>Family</a:t>
                      </a:r>
                      <a:r>
                        <a:rPr lang="en-US" baseline="0" dirty="0" smtClean="0"/>
                        <a:t> Plus (5+ people)</a:t>
                      </a:r>
                      <a:endParaRPr lang="en-US" dirty="0"/>
                    </a:p>
                  </a:txBody>
                  <a:tcPr/>
                </a:tc>
                <a:tc>
                  <a:txBody>
                    <a:bodyPr/>
                    <a:lstStyle/>
                    <a:p>
                      <a:r>
                        <a:rPr lang="en-US" dirty="0" smtClean="0"/>
                        <a:t>$2,153</a:t>
                      </a:r>
                      <a:endParaRPr lang="en-US" dirty="0"/>
                    </a:p>
                  </a:txBody>
                  <a:tcPr>
                    <a:solidFill>
                      <a:schemeClr val="accent2"/>
                    </a:solidFill>
                  </a:tcPr>
                </a:tc>
                <a:tc>
                  <a:txBody>
                    <a:bodyPr/>
                    <a:lstStyle/>
                    <a:p>
                      <a:r>
                        <a:rPr lang="en-US" dirty="0" smtClean="0"/>
                        <a:t>$2,342</a:t>
                      </a:r>
                      <a:endParaRPr lang="en-US" dirty="0"/>
                    </a:p>
                  </a:txBody>
                  <a:tcPr/>
                </a:tc>
                <a:tc>
                  <a:txBody>
                    <a:bodyPr/>
                    <a:lstStyle/>
                    <a:p>
                      <a:r>
                        <a:rPr lang="en-US" dirty="0" smtClean="0"/>
                        <a:t>$2,540</a:t>
                      </a:r>
                      <a:endParaRPr lang="en-US" dirty="0"/>
                    </a:p>
                  </a:txBody>
                  <a:tcPr/>
                </a:tc>
              </a:tr>
            </a:tbl>
          </a:graphicData>
        </a:graphic>
      </p:graphicFrame>
    </p:spTree>
    <p:extLst>
      <p:ext uri="{BB962C8B-B14F-4D97-AF65-F5344CB8AC3E}">
        <p14:creationId xmlns:p14="http://schemas.microsoft.com/office/powerpoint/2010/main" val="17142958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Premiums - HMO</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64095517"/>
              </p:ext>
            </p:extLst>
          </p:nvPr>
        </p:nvGraphicFramePr>
        <p:xfrm>
          <a:off x="838200" y="1825625"/>
          <a:ext cx="10515600" cy="1854200"/>
        </p:xfrm>
        <a:graphic>
          <a:graphicData uri="http://schemas.openxmlformats.org/drawingml/2006/table">
            <a:tbl>
              <a:tblPr firstRow="1" bandRow="1">
                <a:tableStyleId>{5C22544A-7EE6-4342-B048-85BDC9FD1C3A}</a:tableStyleId>
              </a:tblPr>
              <a:tblGrid>
                <a:gridCol w="2628900"/>
                <a:gridCol w="1774601"/>
                <a:gridCol w="3483199"/>
                <a:gridCol w="2628900"/>
              </a:tblGrid>
              <a:tr h="370840">
                <a:tc>
                  <a:txBody>
                    <a:bodyPr/>
                    <a:lstStyle/>
                    <a:p>
                      <a:endParaRPr lang="en-US" dirty="0"/>
                    </a:p>
                  </a:txBody>
                  <a:tcPr/>
                </a:tc>
                <a:tc>
                  <a:txBody>
                    <a:bodyPr/>
                    <a:lstStyle/>
                    <a:p>
                      <a:r>
                        <a:rPr lang="en-US" dirty="0" smtClean="0"/>
                        <a:t>CY 2016</a:t>
                      </a:r>
                      <a:endParaRPr lang="en-US" dirty="0"/>
                    </a:p>
                  </a:txBody>
                  <a:tcPr>
                    <a:solidFill>
                      <a:schemeClr val="accent2"/>
                    </a:solidFill>
                  </a:tcPr>
                </a:tc>
                <a:tc>
                  <a:txBody>
                    <a:bodyPr/>
                    <a:lstStyle/>
                    <a:p>
                      <a:r>
                        <a:rPr lang="en-US" dirty="0" smtClean="0"/>
                        <a:t>CY 2017</a:t>
                      </a:r>
                      <a:endParaRPr lang="en-US" dirty="0"/>
                    </a:p>
                  </a:txBody>
                  <a:tcPr/>
                </a:tc>
                <a:tc>
                  <a:txBody>
                    <a:bodyPr/>
                    <a:lstStyle/>
                    <a:p>
                      <a:r>
                        <a:rPr lang="en-US" dirty="0" smtClean="0"/>
                        <a:t>CY 2018</a:t>
                      </a:r>
                      <a:endParaRPr lang="en-US" dirty="0"/>
                    </a:p>
                  </a:txBody>
                  <a:tcPr/>
                </a:tc>
              </a:tr>
              <a:tr h="370840">
                <a:tc>
                  <a:txBody>
                    <a:bodyPr/>
                    <a:lstStyle/>
                    <a:p>
                      <a:r>
                        <a:rPr lang="en-US" dirty="0" smtClean="0"/>
                        <a:t>Single</a:t>
                      </a:r>
                      <a:endParaRPr lang="en-US" dirty="0"/>
                    </a:p>
                  </a:txBody>
                  <a:tcPr/>
                </a:tc>
                <a:tc>
                  <a:txBody>
                    <a:bodyPr/>
                    <a:lstStyle/>
                    <a:p>
                      <a:r>
                        <a:rPr lang="en-US" dirty="0" smtClean="0"/>
                        <a:t>$169</a:t>
                      </a:r>
                      <a:endParaRPr lang="en-US" dirty="0"/>
                    </a:p>
                  </a:txBody>
                  <a:tcPr>
                    <a:solidFill>
                      <a:schemeClr val="accent2"/>
                    </a:solidFill>
                  </a:tcPr>
                </a:tc>
                <a:tc>
                  <a:txBody>
                    <a:bodyPr/>
                    <a:lstStyle/>
                    <a:p>
                      <a:r>
                        <a:rPr lang="en-US" dirty="0" smtClean="0"/>
                        <a:t>$196</a:t>
                      </a:r>
                      <a:endParaRPr lang="en-US" dirty="0"/>
                    </a:p>
                  </a:txBody>
                  <a:tcPr/>
                </a:tc>
                <a:tc>
                  <a:txBody>
                    <a:bodyPr/>
                    <a:lstStyle/>
                    <a:p>
                      <a:r>
                        <a:rPr lang="en-US" dirty="0" smtClean="0"/>
                        <a:t>$223</a:t>
                      </a:r>
                      <a:endParaRPr lang="en-US" dirty="0"/>
                    </a:p>
                  </a:txBody>
                  <a:tcPr/>
                </a:tc>
              </a:tr>
              <a:tr h="370840">
                <a:tc>
                  <a:txBody>
                    <a:bodyPr/>
                    <a:lstStyle/>
                    <a:p>
                      <a:r>
                        <a:rPr lang="en-US" dirty="0" smtClean="0"/>
                        <a:t>2</a:t>
                      </a:r>
                      <a:r>
                        <a:rPr lang="en-US" baseline="0" dirty="0" smtClean="0"/>
                        <a:t> people</a:t>
                      </a:r>
                      <a:endParaRPr lang="en-US" dirty="0"/>
                    </a:p>
                  </a:txBody>
                  <a:tcPr/>
                </a:tc>
                <a:tc>
                  <a:txBody>
                    <a:bodyPr/>
                    <a:lstStyle/>
                    <a:p>
                      <a:r>
                        <a:rPr lang="en-US" dirty="0" smtClean="0"/>
                        <a:t>$337</a:t>
                      </a:r>
                      <a:endParaRPr lang="en-US" dirty="0"/>
                    </a:p>
                  </a:txBody>
                  <a:tcPr>
                    <a:solidFill>
                      <a:schemeClr val="accent2"/>
                    </a:solidFill>
                  </a:tcPr>
                </a:tc>
                <a:tc>
                  <a:txBody>
                    <a:bodyPr/>
                    <a:lstStyle/>
                    <a:p>
                      <a:r>
                        <a:rPr lang="en-US" dirty="0" smtClean="0"/>
                        <a:t>$391</a:t>
                      </a:r>
                      <a:endParaRPr lang="en-US" dirty="0"/>
                    </a:p>
                  </a:txBody>
                  <a:tcPr/>
                </a:tc>
                <a:tc>
                  <a:txBody>
                    <a:bodyPr/>
                    <a:lstStyle/>
                    <a:p>
                      <a:r>
                        <a:rPr lang="en-US" dirty="0" smtClean="0"/>
                        <a:t>$445</a:t>
                      </a:r>
                      <a:endParaRPr lang="en-US" dirty="0"/>
                    </a:p>
                  </a:txBody>
                  <a:tcPr/>
                </a:tc>
              </a:tr>
              <a:tr h="370840">
                <a:tc>
                  <a:txBody>
                    <a:bodyPr/>
                    <a:lstStyle/>
                    <a:p>
                      <a:r>
                        <a:rPr lang="en-US" dirty="0" smtClean="0"/>
                        <a:t>Family (3-4 people)</a:t>
                      </a:r>
                      <a:endParaRPr lang="en-US" dirty="0"/>
                    </a:p>
                  </a:txBody>
                  <a:tcPr/>
                </a:tc>
                <a:tc>
                  <a:txBody>
                    <a:bodyPr/>
                    <a:lstStyle/>
                    <a:p>
                      <a:r>
                        <a:rPr lang="en-US" dirty="0" smtClean="0"/>
                        <a:t>$421</a:t>
                      </a:r>
                      <a:endParaRPr lang="en-US" dirty="0"/>
                    </a:p>
                  </a:txBody>
                  <a:tcPr>
                    <a:solidFill>
                      <a:schemeClr val="accent2"/>
                    </a:solidFill>
                  </a:tcPr>
                </a:tc>
                <a:tc>
                  <a:txBody>
                    <a:bodyPr/>
                    <a:lstStyle/>
                    <a:p>
                      <a:r>
                        <a:rPr lang="en-US" dirty="0" smtClean="0"/>
                        <a:t>$488</a:t>
                      </a:r>
                      <a:endParaRPr lang="en-US" dirty="0"/>
                    </a:p>
                  </a:txBody>
                  <a:tcPr/>
                </a:tc>
                <a:tc>
                  <a:txBody>
                    <a:bodyPr/>
                    <a:lstStyle/>
                    <a:p>
                      <a:r>
                        <a:rPr lang="en-US" dirty="0" smtClean="0"/>
                        <a:t>$556</a:t>
                      </a:r>
                      <a:endParaRPr lang="en-US" dirty="0"/>
                    </a:p>
                  </a:txBody>
                  <a:tcPr/>
                </a:tc>
              </a:tr>
              <a:tr h="370840">
                <a:tc>
                  <a:txBody>
                    <a:bodyPr/>
                    <a:lstStyle/>
                    <a:p>
                      <a:r>
                        <a:rPr lang="en-US" dirty="0" smtClean="0"/>
                        <a:t>Family</a:t>
                      </a:r>
                      <a:r>
                        <a:rPr lang="en-US" baseline="0" dirty="0" smtClean="0"/>
                        <a:t> Plus (5+ people)</a:t>
                      </a:r>
                      <a:endParaRPr lang="en-US" dirty="0"/>
                    </a:p>
                  </a:txBody>
                  <a:tcPr/>
                </a:tc>
                <a:tc>
                  <a:txBody>
                    <a:bodyPr/>
                    <a:lstStyle/>
                    <a:p>
                      <a:r>
                        <a:rPr lang="en-US" dirty="0" smtClean="0"/>
                        <a:t>$506</a:t>
                      </a:r>
                      <a:endParaRPr lang="en-US" dirty="0"/>
                    </a:p>
                  </a:txBody>
                  <a:tcPr>
                    <a:solidFill>
                      <a:schemeClr val="accent2"/>
                    </a:solidFill>
                  </a:tcPr>
                </a:tc>
                <a:tc>
                  <a:txBody>
                    <a:bodyPr/>
                    <a:lstStyle/>
                    <a:p>
                      <a:r>
                        <a:rPr lang="en-US" dirty="0" smtClean="0"/>
                        <a:t>$587</a:t>
                      </a:r>
                      <a:endParaRPr lang="en-US" dirty="0"/>
                    </a:p>
                  </a:txBody>
                  <a:tcPr/>
                </a:tc>
                <a:tc>
                  <a:txBody>
                    <a:bodyPr/>
                    <a:lstStyle/>
                    <a:p>
                      <a:r>
                        <a:rPr lang="en-US" dirty="0" smtClean="0"/>
                        <a:t>$669</a:t>
                      </a:r>
                      <a:endParaRPr lang="en-US" dirty="0"/>
                    </a:p>
                  </a:txBody>
                  <a:tcPr/>
                </a:tc>
              </a:tr>
            </a:tbl>
          </a:graphicData>
        </a:graphic>
      </p:graphicFrame>
    </p:spTree>
    <p:extLst>
      <p:ext uri="{BB962C8B-B14F-4D97-AF65-F5344CB8AC3E}">
        <p14:creationId xmlns:p14="http://schemas.microsoft.com/office/powerpoint/2010/main" val="9551048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Premiums - HSA</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7529970"/>
              </p:ext>
            </p:extLst>
          </p:nvPr>
        </p:nvGraphicFramePr>
        <p:xfrm>
          <a:off x="838200" y="1825625"/>
          <a:ext cx="10515600" cy="1854200"/>
        </p:xfrm>
        <a:graphic>
          <a:graphicData uri="http://schemas.openxmlformats.org/drawingml/2006/table">
            <a:tbl>
              <a:tblPr firstRow="1" bandRow="1">
                <a:tableStyleId>{5C22544A-7EE6-4342-B048-85BDC9FD1C3A}</a:tableStyleId>
              </a:tblPr>
              <a:tblGrid>
                <a:gridCol w="2628900"/>
                <a:gridCol w="1645813"/>
                <a:gridCol w="3611987"/>
                <a:gridCol w="2628900"/>
              </a:tblGrid>
              <a:tr h="370840">
                <a:tc>
                  <a:txBody>
                    <a:bodyPr/>
                    <a:lstStyle/>
                    <a:p>
                      <a:endParaRPr lang="en-US" dirty="0"/>
                    </a:p>
                  </a:txBody>
                  <a:tcPr/>
                </a:tc>
                <a:tc>
                  <a:txBody>
                    <a:bodyPr/>
                    <a:lstStyle/>
                    <a:p>
                      <a:r>
                        <a:rPr lang="en-US" dirty="0" smtClean="0"/>
                        <a:t>CY 2016</a:t>
                      </a:r>
                      <a:endParaRPr lang="en-US" dirty="0"/>
                    </a:p>
                  </a:txBody>
                  <a:tcPr>
                    <a:solidFill>
                      <a:schemeClr val="accent2"/>
                    </a:solidFill>
                  </a:tcPr>
                </a:tc>
                <a:tc>
                  <a:txBody>
                    <a:bodyPr/>
                    <a:lstStyle/>
                    <a:p>
                      <a:r>
                        <a:rPr lang="en-US" dirty="0" smtClean="0"/>
                        <a:t>CY 2017</a:t>
                      </a:r>
                      <a:endParaRPr lang="en-US" dirty="0"/>
                    </a:p>
                  </a:txBody>
                  <a:tcPr/>
                </a:tc>
                <a:tc>
                  <a:txBody>
                    <a:bodyPr/>
                    <a:lstStyle/>
                    <a:p>
                      <a:r>
                        <a:rPr lang="en-US" dirty="0" smtClean="0"/>
                        <a:t>CY 2018</a:t>
                      </a:r>
                      <a:endParaRPr lang="en-US" dirty="0"/>
                    </a:p>
                  </a:txBody>
                  <a:tcPr/>
                </a:tc>
              </a:tr>
              <a:tr h="370840">
                <a:tc>
                  <a:txBody>
                    <a:bodyPr/>
                    <a:lstStyle/>
                    <a:p>
                      <a:r>
                        <a:rPr lang="en-US" dirty="0" smtClean="0"/>
                        <a:t>Single</a:t>
                      </a:r>
                      <a:endParaRPr lang="en-US" dirty="0"/>
                    </a:p>
                  </a:txBody>
                  <a:tcPr/>
                </a:tc>
                <a:tc>
                  <a:txBody>
                    <a:bodyPr/>
                    <a:lstStyle/>
                    <a:p>
                      <a:r>
                        <a:rPr lang="en-US" dirty="0" smtClean="0"/>
                        <a:t>$506</a:t>
                      </a:r>
                      <a:endParaRPr lang="en-US" dirty="0"/>
                    </a:p>
                  </a:txBody>
                  <a:tcPr>
                    <a:solidFill>
                      <a:schemeClr val="accent2"/>
                    </a:solidFill>
                  </a:tcPr>
                </a:tc>
                <a:tc>
                  <a:txBody>
                    <a:bodyPr/>
                    <a:lstStyle/>
                    <a:p>
                      <a:r>
                        <a:rPr lang="en-US" dirty="0" smtClean="0"/>
                        <a:t>$587</a:t>
                      </a:r>
                      <a:endParaRPr lang="en-US" dirty="0"/>
                    </a:p>
                  </a:txBody>
                  <a:tcPr/>
                </a:tc>
                <a:tc>
                  <a:txBody>
                    <a:bodyPr/>
                    <a:lstStyle/>
                    <a:p>
                      <a:r>
                        <a:rPr lang="en-US" dirty="0" smtClean="0"/>
                        <a:t>$669</a:t>
                      </a:r>
                      <a:endParaRPr lang="en-US" dirty="0"/>
                    </a:p>
                  </a:txBody>
                  <a:tcPr/>
                </a:tc>
              </a:tr>
              <a:tr h="370840">
                <a:tc>
                  <a:txBody>
                    <a:bodyPr/>
                    <a:lstStyle/>
                    <a:p>
                      <a:r>
                        <a:rPr lang="en-US" dirty="0" smtClean="0"/>
                        <a:t>2</a:t>
                      </a:r>
                      <a:r>
                        <a:rPr lang="en-US" baseline="0" dirty="0" smtClean="0"/>
                        <a:t> people</a:t>
                      </a:r>
                      <a:endParaRPr lang="en-US" dirty="0"/>
                    </a:p>
                  </a:txBody>
                  <a:tcPr/>
                </a:tc>
                <a:tc>
                  <a:txBody>
                    <a:bodyPr/>
                    <a:lstStyle/>
                    <a:p>
                      <a:r>
                        <a:rPr lang="en-US" dirty="0" smtClean="0"/>
                        <a:t>$1,012</a:t>
                      </a:r>
                      <a:endParaRPr lang="en-US" dirty="0"/>
                    </a:p>
                  </a:txBody>
                  <a:tcPr>
                    <a:solidFill>
                      <a:schemeClr val="accent2"/>
                    </a:solidFill>
                  </a:tcPr>
                </a:tc>
                <a:tc>
                  <a:txBody>
                    <a:bodyPr/>
                    <a:lstStyle/>
                    <a:p>
                      <a:r>
                        <a:rPr lang="en-US" dirty="0" smtClean="0"/>
                        <a:t>$1,173</a:t>
                      </a:r>
                      <a:endParaRPr lang="en-US" dirty="0"/>
                    </a:p>
                  </a:txBody>
                  <a:tcPr/>
                </a:tc>
                <a:tc>
                  <a:txBody>
                    <a:bodyPr/>
                    <a:lstStyle/>
                    <a:p>
                      <a:r>
                        <a:rPr lang="en-US" dirty="0" smtClean="0"/>
                        <a:t>$1,336</a:t>
                      </a:r>
                      <a:endParaRPr lang="en-US" dirty="0"/>
                    </a:p>
                  </a:txBody>
                  <a:tcPr/>
                </a:tc>
              </a:tr>
              <a:tr h="370840">
                <a:tc>
                  <a:txBody>
                    <a:bodyPr/>
                    <a:lstStyle/>
                    <a:p>
                      <a:r>
                        <a:rPr lang="en-US" dirty="0" smtClean="0"/>
                        <a:t>Family (3-4 people)</a:t>
                      </a:r>
                      <a:endParaRPr lang="en-US" dirty="0"/>
                    </a:p>
                  </a:txBody>
                  <a:tcPr/>
                </a:tc>
                <a:tc>
                  <a:txBody>
                    <a:bodyPr/>
                    <a:lstStyle/>
                    <a:p>
                      <a:r>
                        <a:rPr lang="en-US" dirty="0" smtClean="0"/>
                        <a:t>$1,264</a:t>
                      </a:r>
                      <a:endParaRPr lang="en-US" dirty="0"/>
                    </a:p>
                  </a:txBody>
                  <a:tcPr>
                    <a:solidFill>
                      <a:schemeClr val="accent2"/>
                    </a:solidFill>
                  </a:tcPr>
                </a:tc>
                <a:tc>
                  <a:txBody>
                    <a:bodyPr/>
                    <a:lstStyle/>
                    <a:p>
                      <a:r>
                        <a:rPr lang="en-US" dirty="0" smtClean="0"/>
                        <a:t>$1,465</a:t>
                      </a:r>
                      <a:endParaRPr lang="en-US" dirty="0"/>
                    </a:p>
                  </a:txBody>
                  <a:tcPr/>
                </a:tc>
                <a:tc>
                  <a:txBody>
                    <a:bodyPr/>
                    <a:lstStyle/>
                    <a:p>
                      <a:r>
                        <a:rPr lang="en-US" dirty="0" smtClean="0"/>
                        <a:t>$1,669</a:t>
                      </a:r>
                      <a:endParaRPr lang="en-US" dirty="0"/>
                    </a:p>
                  </a:txBody>
                  <a:tcPr/>
                </a:tc>
              </a:tr>
              <a:tr h="370840">
                <a:tc>
                  <a:txBody>
                    <a:bodyPr/>
                    <a:lstStyle/>
                    <a:p>
                      <a:r>
                        <a:rPr lang="en-US" dirty="0" smtClean="0"/>
                        <a:t>Family</a:t>
                      </a:r>
                      <a:r>
                        <a:rPr lang="en-US" baseline="0" dirty="0" smtClean="0"/>
                        <a:t> Plus (5+ people)</a:t>
                      </a:r>
                      <a:endParaRPr lang="en-US" dirty="0"/>
                    </a:p>
                  </a:txBody>
                  <a:tcPr/>
                </a:tc>
                <a:tc>
                  <a:txBody>
                    <a:bodyPr/>
                    <a:lstStyle/>
                    <a:p>
                      <a:r>
                        <a:rPr lang="en-US" dirty="0" smtClean="0"/>
                        <a:t>$1,517</a:t>
                      </a:r>
                      <a:endParaRPr lang="en-US" dirty="0"/>
                    </a:p>
                  </a:txBody>
                  <a:tcPr>
                    <a:solidFill>
                      <a:schemeClr val="accent2"/>
                    </a:solidFill>
                  </a:tcPr>
                </a:tc>
                <a:tc>
                  <a:txBody>
                    <a:bodyPr/>
                    <a:lstStyle/>
                    <a:p>
                      <a:r>
                        <a:rPr lang="en-US" dirty="0" smtClean="0"/>
                        <a:t>$1,759</a:t>
                      </a:r>
                      <a:endParaRPr lang="en-US" dirty="0"/>
                    </a:p>
                  </a:txBody>
                  <a:tcPr/>
                </a:tc>
                <a:tc>
                  <a:txBody>
                    <a:bodyPr/>
                    <a:lstStyle/>
                    <a:p>
                      <a:r>
                        <a:rPr lang="en-US" dirty="0" smtClean="0"/>
                        <a:t>$2,005</a:t>
                      </a:r>
                      <a:endParaRPr lang="en-US" dirty="0"/>
                    </a:p>
                  </a:txBody>
                  <a:tcPr/>
                </a:tc>
              </a:tr>
            </a:tbl>
          </a:graphicData>
        </a:graphic>
      </p:graphicFrame>
    </p:spTree>
    <p:extLst>
      <p:ext uri="{BB962C8B-B14F-4D97-AF65-F5344CB8AC3E}">
        <p14:creationId xmlns:p14="http://schemas.microsoft.com/office/powerpoint/2010/main" val="25550829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Prescription Drug Coverage</a:t>
            </a:r>
            <a:endParaRPr lang="en-US" dirty="0"/>
          </a:p>
        </p:txBody>
      </p:sp>
      <p:sp>
        <p:nvSpPr>
          <p:cNvPr id="3" name="Content Placeholder 2"/>
          <p:cNvSpPr>
            <a:spLocks noGrp="1"/>
          </p:cNvSpPr>
          <p:nvPr>
            <p:ph idx="1"/>
          </p:nvPr>
        </p:nvSpPr>
        <p:spPr/>
        <p:txBody>
          <a:bodyPr/>
          <a:lstStyle/>
          <a:p>
            <a:r>
              <a:rPr lang="en-US" dirty="0" smtClean="0"/>
              <a:t>Changes from three tiers to four, increases in prescription co-pays</a:t>
            </a:r>
          </a:p>
          <a:p>
            <a:endParaRPr lang="en-US" dirty="0"/>
          </a:p>
          <a:p>
            <a:r>
              <a:rPr lang="en-US" dirty="0" smtClean="0"/>
              <a:t>Tier 1 (generics): $10 retail/$25 mail</a:t>
            </a:r>
          </a:p>
          <a:p>
            <a:r>
              <a:rPr lang="en-US" dirty="0" smtClean="0"/>
              <a:t>Tier 2 (formulary): $30 retail/$75 mail</a:t>
            </a:r>
          </a:p>
          <a:p>
            <a:r>
              <a:rPr lang="en-US" dirty="0" smtClean="0"/>
              <a:t>Tier 3 (non-formulary): $60 retail/$150 mail</a:t>
            </a:r>
          </a:p>
          <a:p>
            <a:r>
              <a:rPr lang="en-US" smtClean="0"/>
              <a:t>Tier </a:t>
            </a:r>
            <a:r>
              <a:rPr lang="en-US" dirty="0" smtClean="0"/>
              <a:t>4 (specialty – </a:t>
            </a:r>
            <a:r>
              <a:rPr lang="en-US" smtClean="0"/>
              <a:t>new category): $75</a:t>
            </a:r>
            <a:endParaRPr lang="en-US"/>
          </a:p>
        </p:txBody>
      </p:sp>
    </p:spTree>
    <p:extLst>
      <p:ext uri="{BB962C8B-B14F-4D97-AF65-F5344CB8AC3E}">
        <p14:creationId xmlns:p14="http://schemas.microsoft.com/office/powerpoint/2010/main" val="3122840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Medical Insurance &amp; Benefits - 2</a:t>
            </a:r>
            <a:endParaRPr lang="en-US" b="1" dirty="0"/>
          </a:p>
        </p:txBody>
      </p:sp>
      <p:sp>
        <p:nvSpPr>
          <p:cNvPr id="3" name="Content Placeholder 2"/>
          <p:cNvSpPr>
            <a:spLocks noGrp="1"/>
          </p:cNvSpPr>
          <p:nvPr>
            <p:ph idx="1"/>
          </p:nvPr>
        </p:nvSpPr>
        <p:spPr>
          <a:xfrm>
            <a:off x="838200" y="1545465"/>
            <a:ext cx="10515600" cy="4631498"/>
          </a:xfrm>
        </p:spPr>
        <p:txBody>
          <a:bodyPr>
            <a:normAutofit fontScale="92500"/>
          </a:bodyPr>
          <a:lstStyle/>
          <a:p>
            <a:r>
              <a:rPr lang="en-US" b="1" dirty="0" smtClean="0"/>
              <a:t>Changes to spousal coverage &amp; “additional eligible adult” (domestic partner) coverage, starting January 2017:</a:t>
            </a:r>
          </a:p>
          <a:p>
            <a:pPr lvl="1"/>
            <a:r>
              <a:rPr lang="en-US" dirty="0" smtClean="0"/>
              <a:t>EMU will no longer provide benefits coverage </a:t>
            </a:r>
            <a:r>
              <a:rPr lang="en-US" b="1" i="1" dirty="0" smtClean="0"/>
              <a:t>of any kind </a:t>
            </a:r>
            <a:r>
              <a:rPr lang="en-US" dirty="0" smtClean="0"/>
              <a:t>for AEAs</a:t>
            </a:r>
          </a:p>
          <a:p>
            <a:pPr lvl="1"/>
            <a:r>
              <a:rPr lang="en-US" dirty="0" smtClean="0"/>
              <a:t>EMU will no longer provide primary medical coverage to spouses of Lecturers if the spouse has access to employer-subsidized medical insurance elsewhere, although these spouses can remain on EMU plans for secondary medical coverage</a:t>
            </a:r>
          </a:p>
          <a:p>
            <a:pPr lvl="1"/>
            <a:r>
              <a:rPr lang="en-US" dirty="0" smtClean="0"/>
              <a:t>EMU will continue providing primary medical coverage to spouses if the spouse does not have access to employer-subsidized medical insurance elsewhere</a:t>
            </a:r>
          </a:p>
          <a:p>
            <a:pPr lvl="1"/>
            <a:endParaRPr lang="en-US" dirty="0" smtClean="0"/>
          </a:p>
          <a:p>
            <a:r>
              <a:rPr lang="en-US" b="1" dirty="0" smtClean="0"/>
              <a:t>In January 2017, a one-time, $1,000 payment</a:t>
            </a:r>
          </a:p>
          <a:p>
            <a:pPr lvl="1"/>
            <a:r>
              <a:rPr lang="en-US" dirty="0" smtClean="0"/>
              <a:t>For Lecturers whose spouses/partners no longer qualify for EMU primary medical coverage, and (for spouses) who also don’t take EMU secondary medical coverage.</a:t>
            </a:r>
            <a:endParaRPr lang="en-US" dirty="0"/>
          </a:p>
        </p:txBody>
      </p:sp>
    </p:spTree>
    <p:extLst>
      <p:ext uri="{BB962C8B-B14F-4D97-AF65-F5344CB8AC3E}">
        <p14:creationId xmlns:p14="http://schemas.microsoft.com/office/powerpoint/2010/main" val="31399737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TIAA-</a:t>
            </a:r>
            <a:r>
              <a:rPr lang="en-US" b="1" dirty="0" err="1" smtClean="0"/>
              <a:t>Cref</a:t>
            </a:r>
            <a:r>
              <a:rPr lang="en-US" b="1" dirty="0" smtClean="0"/>
              <a:t> contributions - 1</a:t>
            </a:r>
            <a:endParaRPr lang="en-US" b="1" dirty="0"/>
          </a:p>
        </p:txBody>
      </p:sp>
      <p:sp>
        <p:nvSpPr>
          <p:cNvPr id="3" name="Content Placeholder 2"/>
          <p:cNvSpPr>
            <a:spLocks noGrp="1"/>
          </p:cNvSpPr>
          <p:nvPr>
            <p:ph idx="1"/>
          </p:nvPr>
        </p:nvSpPr>
        <p:spPr/>
        <p:txBody>
          <a:bodyPr/>
          <a:lstStyle/>
          <a:p>
            <a:r>
              <a:rPr lang="en-US" b="1" dirty="0" smtClean="0"/>
              <a:t>For Lecturers hired before January 2017 (and who are not in MPSERS)</a:t>
            </a:r>
          </a:p>
          <a:p>
            <a:pPr lvl="1"/>
            <a:r>
              <a:rPr lang="en-US" dirty="0" smtClean="0"/>
              <a:t>EMU will contribute the equivalent of 10% of the Lecturer’s annual base salary into the Lecturer’s TIAA account</a:t>
            </a:r>
          </a:p>
          <a:p>
            <a:pPr lvl="1"/>
            <a:r>
              <a:rPr lang="en-US" dirty="0" smtClean="0"/>
              <a:t>This is a decrease from 10.5%, but it allowed us to avoid a matching system for current Lecturers</a:t>
            </a:r>
          </a:p>
          <a:p>
            <a:endParaRPr lang="en-US" dirty="0"/>
          </a:p>
          <a:p>
            <a:pPr lvl="1"/>
            <a:endParaRPr lang="en-US" dirty="0" smtClean="0"/>
          </a:p>
          <a:p>
            <a:endParaRPr lang="en-US" dirty="0"/>
          </a:p>
          <a:p>
            <a:endParaRPr lang="en-US" dirty="0" smtClean="0"/>
          </a:p>
          <a:p>
            <a:pPr lvl="1"/>
            <a:endParaRPr lang="en-US" dirty="0"/>
          </a:p>
          <a:p>
            <a:pPr lvl="1"/>
            <a:endParaRPr lang="en-US" dirty="0"/>
          </a:p>
        </p:txBody>
      </p:sp>
    </p:spTree>
    <p:extLst>
      <p:ext uri="{BB962C8B-B14F-4D97-AF65-F5344CB8AC3E}">
        <p14:creationId xmlns:p14="http://schemas.microsoft.com/office/powerpoint/2010/main" val="1528160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TIAA-</a:t>
            </a:r>
            <a:r>
              <a:rPr lang="en-US" b="1" dirty="0" err="1" smtClean="0"/>
              <a:t>Cref</a:t>
            </a:r>
            <a:r>
              <a:rPr lang="en-US" b="1" dirty="0" smtClean="0"/>
              <a:t> Contributions - 2</a:t>
            </a:r>
            <a:endParaRPr lang="en-US" b="1" dirty="0"/>
          </a:p>
        </p:txBody>
      </p:sp>
      <p:sp>
        <p:nvSpPr>
          <p:cNvPr id="3" name="Content Placeholder 2"/>
          <p:cNvSpPr>
            <a:spLocks noGrp="1"/>
          </p:cNvSpPr>
          <p:nvPr>
            <p:ph idx="1"/>
          </p:nvPr>
        </p:nvSpPr>
        <p:spPr/>
        <p:txBody>
          <a:bodyPr/>
          <a:lstStyle/>
          <a:p>
            <a:r>
              <a:rPr lang="en-US" b="1" dirty="0" smtClean="0"/>
              <a:t>For Lecturers hired after January 2017</a:t>
            </a:r>
            <a:r>
              <a:rPr lang="en-US" dirty="0" smtClean="0"/>
              <a:t>, </a:t>
            </a:r>
          </a:p>
          <a:p>
            <a:pPr lvl="1"/>
            <a:r>
              <a:rPr lang="en-US" dirty="0" smtClean="0"/>
              <a:t>EMU will contribute up to 10% to the Lecturer’s TIAA account based on the following matching formula:</a:t>
            </a:r>
          </a:p>
          <a:p>
            <a:endParaRPr lang="en-US" dirty="0"/>
          </a:p>
          <a:p>
            <a:endParaRPr lang="en-US" dirty="0" smtClean="0"/>
          </a:p>
          <a:p>
            <a:endParaRPr lang="en-US" dirty="0"/>
          </a:p>
        </p:txBody>
      </p:sp>
      <p:pic>
        <p:nvPicPr>
          <p:cNvPr id="4" name="Picture 3"/>
          <p:cNvPicPr>
            <a:picLocks noChangeAspect="1"/>
          </p:cNvPicPr>
          <p:nvPr/>
        </p:nvPicPr>
        <p:blipFill>
          <a:blip r:embed="rId2"/>
          <a:stretch>
            <a:fillRect/>
          </a:stretch>
        </p:blipFill>
        <p:spPr>
          <a:xfrm>
            <a:off x="2279560" y="3318505"/>
            <a:ext cx="6928833" cy="2993395"/>
          </a:xfrm>
          <a:prstGeom prst="rect">
            <a:avLst/>
          </a:prstGeom>
        </p:spPr>
      </p:pic>
    </p:spTree>
    <p:extLst>
      <p:ext uri="{BB962C8B-B14F-4D97-AF65-F5344CB8AC3E}">
        <p14:creationId xmlns:p14="http://schemas.microsoft.com/office/powerpoint/2010/main" val="15969651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No</a:t>
            </a:r>
            <a:r>
              <a:rPr lang="en-US" dirty="0" smtClean="0"/>
              <a:t> </a:t>
            </a:r>
            <a:r>
              <a:rPr lang="en-US" b="1" dirty="0" smtClean="0"/>
              <a:t>Lockouts</a:t>
            </a:r>
            <a:r>
              <a:rPr lang="en-US" dirty="0" smtClean="0"/>
              <a:t>	</a:t>
            </a:r>
            <a:endParaRPr lang="en-US" dirty="0"/>
          </a:p>
        </p:txBody>
      </p:sp>
      <p:sp>
        <p:nvSpPr>
          <p:cNvPr id="3" name="Content Placeholder 2"/>
          <p:cNvSpPr>
            <a:spLocks noGrp="1"/>
          </p:cNvSpPr>
          <p:nvPr>
            <p:ph idx="1"/>
          </p:nvPr>
        </p:nvSpPr>
        <p:spPr/>
        <p:txBody>
          <a:bodyPr/>
          <a:lstStyle/>
          <a:p>
            <a:r>
              <a:rPr lang="en-US" dirty="0" smtClean="0"/>
              <a:t>In addition to no-strike clause, EMU also agrees that they will not lock out Full Time Lecturers in the event of a dispute.</a:t>
            </a:r>
          </a:p>
          <a:p>
            <a:endParaRPr lang="en-US" dirty="0"/>
          </a:p>
          <a:p>
            <a:r>
              <a:rPr lang="en-US" dirty="0" smtClean="0"/>
              <a:t>Reference:  Long Island University faculty (all 400 tenured &amp; adjunct faculty), now in week 2 of being locked out by the LIU administration!</a:t>
            </a:r>
            <a:endParaRPr lang="en-US" dirty="0"/>
          </a:p>
        </p:txBody>
      </p:sp>
    </p:spTree>
    <p:extLst>
      <p:ext uri="{BB962C8B-B14F-4D97-AF65-F5344CB8AC3E}">
        <p14:creationId xmlns:p14="http://schemas.microsoft.com/office/powerpoint/2010/main" val="10981871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Next</a:t>
            </a:r>
            <a:r>
              <a:rPr lang="en-US" dirty="0" smtClean="0"/>
              <a:t> </a:t>
            </a:r>
            <a:r>
              <a:rPr lang="en-US" b="1" dirty="0" smtClean="0"/>
              <a:t>Steps</a:t>
            </a:r>
            <a:r>
              <a:rPr lang="en-US" dirty="0" smtClean="0"/>
              <a:t>	</a:t>
            </a:r>
            <a:endParaRPr lang="en-US" dirty="0"/>
          </a:p>
        </p:txBody>
      </p:sp>
      <p:sp>
        <p:nvSpPr>
          <p:cNvPr id="3" name="Content Placeholder 2"/>
          <p:cNvSpPr>
            <a:spLocks noGrp="1"/>
          </p:cNvSpPr>
          <p:nvPr>
            <p:ph idx="1"/>
          </p:nvPr>
        </p:nvSpPr>
        <p:spPr/>
        <p:txBody>
          <a:bodyPr/>
          <a:lstStyle/>
          <a:p>
            <a:r>
              <a:rPr lang="en-US" b="1" dirty="0" smtClean="0"/>
              <a:t>Contract Information Meetings (open to all Lecturers)</a:t>
            </a:r>
          </a:p>
          <a:p>
            <a:pPr lvl="1"/>
            <a:r>
              <a:rPr lang="en-US" dirty="0" smtClean="0"/>
              <a:t>Tuesday 9/13 9-10am and 2-3pm in Halle Library Room 300</a:t>
            </a:r>
          </a:p>
          <a:p>
            <a:pPr lvl="1"/>
            <a:r>
              <a:rPr lang="en-US" dirty="0" smtClean="0"/>
              <a:t>Wednesday 9/14 9-10am in Halle Library Room 300</a:t>
            </a:r>
          </a:p>
          <a:p>
            <a:endParaRPr lang="en-US" dirty="0"/>
          </a:p>
          <a:p>
            <a:r>
              <a:rPr lang="en-US" b="1" dirty="0" smtClean="0"/>
              <a:t>Ratification/Voting (open to all dues-paying members who are Full-Time Lecturers)</a:t>
            </a:r>
          </a:p>
          <a:p>
            <a:pPr lvl="1"/>
            <a:r>
              <a:rPr lang="en-US" dirty="0" smtClean="0"/>
              <a:t>Wednesday 9/14 5-8pm in 110 King Hall (Union Office)</a:t>
            </a:r>
          </a:p>
          <a:p>
            <a:pPr lvl="1"/>
            <a:r>
              <a:rPr lang="en-US" dirty="0" smtClean="0"/>
              <a:t>Thursday 9/15 8am-4pm in 110 King Hall (Union Office)</a:t>
            </a:r>
          </a:p>
          <a:p>
            <a:pPr lvl="1"/>
            <a:r>
              <a:rPr lang="en-US" dirty="0" smtClean="0"/>
              <a:t>The final vote will be counted at 4:05pm on Thursday 9/15 in 110 King Hall.  Dues-paying members who wish to observe the count may do so.</a:t>
            </a:r>
            <a:endParaRPr lang="en-US" dirty="0"/>
          </a:p>
        </p:txBody>
      </p:sp>
    </p:spTree>
    <p:extLst>
      <p:ext uri="{BB962C8B-B14F-4D97-AF65-F5344CB8AC3E}">
        <p14:creationId xmlns:p14="http://schemas.microsoft.com/office/powerpoint/2010/main" val="3791038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Length of Agreement</a:t>
            </a:r>
            <a:r>
              <a:rPr lang="en-US" dirty="0" smtClean="0"/>
              <a:t>	</a:t>
            </a:r>
            <a:endParaRPr lang="en-US" dirty="0"/>
          </a:p>
        </p:txBody>
      </p:sp>
      <p:sp>
        <p:nvSpPr>
          <p:cNvPr id="3" name="Content Placeholder 2"/>
          <p:cNvSpPr>
            <a:spLocks noGrp="1"/>
          </p:cNvSpPr>
          <p:nvPr>
            <p:ph idx="1"/>
          </p:nvPr>
        </p:nvSpPr>
        <p:spPr/>
        <p:txBody>
          <a:bodyPr/>
          <a:lstStyle/>
          <a:p>
            <a:r>
              <a:rPr lang="en-US" b="1" dirty="0" smtClean="0"/>
              <a:t>A 2-year agreement (through 8/31/18)</a:t>
            </a:r>
          </a:p>
          <a:p>
            <a:pPr marL="0" indent="0">
              <a:buNone/>
            </a:pPr>
            <a:endParaRPr lang="en-US" b="1" dirty="0" smtClean="0"/>
          </a:p>
          <a:p>
            <a:pPr lvl="1"/>
            <a:r>
              <a:rPr lang="en-US" dirty="0" smtClean="0"/>
              <a:t>EMU would not accept a 3-year agreement due to overlap with AAUP expiration date</a:t>
            </a:r>
          </a:p>
          <a:p>
            <a:pPr lvl="1"/>
            <a:r>
              <a:rPr lang="en-US" dirty="0" smtClean="0"/>
              <a:t>Uncertainty regarding medical insurance premiums in year 4</a:t>
            </a:r>
          </a:p>
          <a:p>
            <a:pPr lvl="1"/>
            <a:r>
              <a:rPr lang="en-US" dirty="0" smtClean="0"/>
              <a:t>Other issues we may want to revisit in less than 4 years</a:t>
            </a:r>
            <a:endParaRPr lang="en-US" dirty="0"/>
          </a:p>
        </p:txBody>
      </p:sp>
    </p:spTree>
    <p:extLst>
      <p:ext uri="{BB962C8B-B14F-4D97-AF65-F5344CB8AC3E}">
        <p14:creationId xmlns:p14="http://schemas.microsoft.com/office/powerpoint/2010/main" val="1351183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882" y="378004"/>
            <a:ext cx="11178861" cy="1325563"/>
          </a:xfrm>
        </p:spPr>
        <p:txBody>
          <a:bodyPr/>
          <a:lstStyle/>
          <a:p>
            <a:r>
              <a:rPr lang="en-US" b="1" dirty="0" smtClean="0"/>
              <a:t>Minimum Base Salary &amp; Annual % Improvements</a:t>
            </a:r>
            <a:endParaRPr lang="en-US" b="1" dirty="0"/>
          </a:p>
        </p:txBody>
      </p:sp>
      <p:sp>
        <p:nvSpPr>
          <p:cNvPr id="3" name="Content Placeholder 2"/>
          <p:cNvSpPr>
            <a:spLocks noGrp="1"/>
          </p:cNvSpPr>
          <p:nvPr>
            <p:ph idx="1"/>
          </p:nvPr>
        </p:nvSpPr>
        <p:spPr>
          <a:xfrm>
            <a:off x="643943" y="1584102"/>
            <a:ext cx="10818253" cy="4906850"/>
          </a:xfrm>
        </p:spPr>
        <p:txBody>
          <a:bodyPr>
            <a:normAutofit lnSpcReduction="10000"/>
          </a:bodyPr>
          <a:lstStyle/>
          <a:p>
            <a:r>
              <a:rPr lang="en-US" b="1" dirty="0" smtClean="0"/>
              <a:t>Across the Board Salary Increases of 2.5% in both years of the agreement</a:t>
            </a:r>
          </a:p>
          <a:p>
            <a:endParaRPr lang="en-US" dirty="0"/>
          </a:p>
          <a:p>
            <a:r>
              <a:rPr lang="en-US" b="1" dirty="0" smtClean="0"/>
              <a:t>Increases in minimum base salaries at each rank, as follows:</a:t>
            </a:r>
          </a:p>
          <a:p>
            <a:pPr lvl="1"/>
            <a:r>
              <a:rPr lang="en-US" dirty="0" smtClean="0"/>
              <a:t>Lecturer I increased from $32,500 to $34,000</a:t>
            </a:r>
          </a:p>
          <a:p>
            <a:pPr lvl="1"/>
            <a:r>
              <a:rPr lang="en-US" dirty="0" smtClean="0"/>
              <a:t>Lecturer II increased from $35,000 to $36,500</a:t>
            </a:r>
          </a:p>
          <a:p>
            <a:pPr lvl="1"/>
            <a:r>
              <a:rPr lang="en-US" dirty="0" smtClean="0"/>
              <a:t>Lecturer III increased from $38,000 to $40,000</a:t>
            </a:r>
          </a:p>
          <a:p>
            <a:endParaRPr lang="en-US" dirty="0"/>
          </a:p>
          <a:p>
            <a:r>
              <a:rPr lang="en-US" b="1" dirty="0" smtClean="0"/>
              <a:t>In 2016, current Lecturers receive either 2.5% or increase to new minimum for their rank, whichever is greater</a:t>
            </a:r>
          </a:p>
          <a:p>
            <a:pPr lvl="1"/>
            <a:r>
              <a:rPr lang="en-US" dirty="0" smtClean="0"/>
              <a:t>This helps the lowest-paid lecturers at each rank; some will gain as much as 3.45% this year.</a:t>
            </a:r>
          </a:p>
          <a:p>
            <a:pPr lvl="1"/>
            <a:endParaRPr lang="en-US" dirty="0"/>
          </a:p>
          <a:p>
            <a:endParaRPr lang="en-US" dirty="0" smtClean="0"/>
          </a:p>
        </p:txBody>
      </p:sp>
    </p:spTree>
    <p:extLst>
      <p:ext uri="{BB962C8B-B14F-4D97-AF65-F5344CB8AC3E}">
        <p14:creationId xmlns:p14="http://schemas.microsoft.com/office/powerpoint/2010/main" val="21842625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Other Salary Improvements</a:t>
            </a:r>
            <a:endParaRPr lang="en-US" b="1" dirty="0"/>
          </a:p>
        </p:txBody>
      </p:sp>
      <p:sp>
        <p:nvSpPr>
          <p:cNvPr id="3" name="Content Placeholder 2"/>
          <p:cNvSpPr>
            <a:spLocks noGrp="1"/>
          </p:cNvSpPr>
          <p:nvPr>
            <p:ph idx="1"/>
          </p:nvPr>
        </p:nvSpPr>
        <p:spPr/>
        <p:txBody>
          <a:bodyPr/>
          <a:lstStyle/>
          <a:p>
            <a:r>
              <a:rPr lang="en-US" b="1" dirty="0" smtClean="0"/>
              <a:t>Lecturer III promotion bonus (added to base salary) increased</a:t>
            </a:r>
          </a:p>
          <a:p>
            <a:pPr lvl="1"/>
            <a:r>
              <a:rPr lang="en-US" dirty="0" smtClean="0"/>
              <a:t>From $3,000 to $3,500</a:t>
            </a:r>
          </a:p>
          <a:p>
            <a:endParaRPr lang="en-US" dirty="0" smtClean="0"/>
          </a:p>
          <a:p>
            <a:r>
              <a:rPr lang="en-US" b="1" dirty="0" smtClean="0"/>
              <a:t>Increase in summer, overload pay/credit</a:t>
            </a:r>
            <a:r>
              <a:rPr lang="en-US" dirty="0" smtClean="0"/>
              <a:t> </a:t>
            </a:r>
          </a:p>
          <a:p>
            <a:pPr lvl="1"/>
            <a:r>
              <a:rPr lang="en-US" dirty="0"/>
              <a:t>F</a:t>
            </a:r>
            <a:r>
              <a:rPr lang="en-US" dirty="0" smtClean="0"/>
              <a:t>rom $1300 to $1325/credit</a:t>
            </a:r>
          </a:p>
          <a:p>
            <a:endParaRPr lang="en-US" dirty="0" smtClean="0"/>
          </a:p>
          <a:p>
            <a:r>
              <a:rPr lang="en-US" b="1" dirty="0" smtClean="0"/>
              <a:t>Increase in pay for teaching certain kinds of workshops </a:t>
            </a:r>
          </a:p>
          <a:p>
            <a:pPr lvl="1"/>
            <a:r>
              <a:rPr lang="en-US" dirty="0" smtClean="0"/>
              <a:t>From 1% to 2%, and 3% to 4% of salary (depends on the category of workshop)</a:t>
            </a:r>
          </a:p>
          <a:p>
            <a:endParaRPr lang="en-US" dirty="0"/>
          </a:p>
        </p:txBody>
      </p:sp>
    </p:spTree>
    <p:extLst>
      <p:ext uri="{BB962C8B-B14F-4D97-AF65-F5344CB8AC3E}">
        <p14:creationId xmlns:p14="http://schemas.microsoft.com/office/powerpoint/2010/main" val="9903383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Appointments &amp; Promotions</a:t>
            </a:r>
            <a:endParaRPr lang="en-US" b="1" dirty="0"/>
          </a:p>
        </p:txBody>
      </p:sp>
      <p:sp>
        <p:nvSpPr>
          <p:cNvPr id="3" name="Content Placeholder 2"/>
          <p:cNvSpPr>
            <a:spLocks noGrp="1"/>
          </p:cNvSpPr>
          <p:nvPr>
            <p:ph idx="1"/>
          </p:nvPr>
        </p:nvSpPr>
        <p:spPr/>
        <p:txBody>
          <a:bodyPr>
            <a:normAutofit fontScale="92500"/>
          </a:bodyPr>
          <a:lstStyle/>
          <a:p>
            <a:r>
              <a:rPr lang="en-US" b="1" dirty="0" smtClean="0"/>
              <a:t>Removed requirement for “official documentation” of ABD status for Lecturer II appointment or promotions</a:t>
            </a:r>
          </a:p>
          <a:p>
            <a:pPr lvl="1"/>
            <a:r>
              <a:rPr lang="en-US" dirty="0" smtClean="0"/>
              <a:t>Since most Universities do not provide such documentation, Lecturers who are actually ABD were having difficulty being appointed or promoted to this rank. Removal of this wording should make Lecturer II appointment/promotion easier.</a:t>
            </a:r>
          </a:p>
          <a:p>
            <a:endParaRPr lang="en-US" dirty="0"/>
          </a:p>
          <a:p>
            <a:r>
              <a:rPr lang="en-US" b="1" dirty="0" smtClean="0"/>
              <a:t>Clarified promotion path for people who obtain additional academic credentials to remove internal inconsistencies</a:t>
            </a:r>
          </a:p>
          <a:p>
            <a:pPr lvl="1"/>
            <a:r>
              <a:rPr lang="en-US" dirty="0" smtClean="0"/>
              <a:t>People can be promoted automatically (effective the following academic year) upon providing EMU with proof of having obtained the necessary credentials</a:t>
            </a:r>
          </a:p>
          <a:p>
            <a:pPr lvl="1"/>
            <a:r>
              <a:rPr lang="en-US" dirty="0"/>
              <a:t>R</a:t>
            </a:r>
            <a:r>
              <a:rPr lang="en-US" dirty="0" smtClean="0"/>
              <a:t>emoves conflicting requirement for 4 years in current rank first (with credentials).</a:t>
            </a:r>
          </a:p>
        </p:txBody>
      </p:sp>
    </p:spTree>
    <p:extLst>
      <p:ext uri="{BB962C8B-B14F-4D97-AF65-F5344CB8AC3E}">
        <p14:creationId xmlns:p14="http://schemas.microsoft.com/office/powerpoint/2010/main" val="24331438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Professional Development</a:t>
            </a:r>
            <a:endParaRPr lang="en-US" b="1" dirty="0"/>
          </a:p>
        </p:txBody>
      </p:sp>
      <p:sp>
        <p:nvSpPr>
          <p:cNvPr id="3" name="Content Placeholder 2"/>
          <p:cNvSpPr>
            <a:spLocks noGrp="1"/>
          </p:cNvSpPr>
          <p:nvPr>
            <p:ph idx="1"/>
          </p:nvPr>
        </p:nvSpPr>
        <p:spPr/>
        <p:txBody>
          <a:bodyPr/>
          <a:lstStyle/>
          <a:p>
            <a:r>
              <a:rPr lang="en-US" b="1" dirty="0" smtClean="0"/>
              <a:t>In 2016-2017, joint EMUFT/EMU committee </a:t>
            </a:r>
            <a:r>
              <a:rPr lang="en-US" dirty="0" smtClean="0"/>
              <a:t>will establish guidelines for administering a University-funded professional development support program</a:t>
            </a:r>
          </a:p>
          <a:p>
            <a:pPr lvl="1"/>
            <a:endParaRPr lang="en-US" dirty="0"/>
          </a:p>
          <a:p>
            <a:r>
              <a:rPr lang="en-US" b="1" dirty="0" smtClean="0"/>
              <a:t>In 2017-2018 EMU will commit $10,000 </a:t>
            </a:r>
            <a:r>
              <a:rPr lang="en-US" dirty="0" smtClean="0"/>
              <a:t>to professional development support for full-time lecturers</a:t>
            </a:r>
          </a:p>
          <a:p>
            <a:endParaRPr lang="en-US" dirty="0"/>
          </a:p>
          <a:p>
            <a:r>
              <a:rPr lang="en-US" b="1" dirty="0" smtClean="0"/>
              <a:t>1</a:t>
            </a:r>
            <a:r>
              <a:rPr lang="en-US" b="1" baseline="30000" dirty="0" smtClean="0"/>
              <a:t>st</a:t>
            </a:r>
            <a:r>
              <a:rPr lang="en-US" b="1" dirty="0" smtClean="0"/>
              <a:t> time </a:t>
            </a:r>
            <a:r>
              <a:rPr lang="en-US" dirty="0" smtClean="0"/>
              <a:t>we have secured a commitment of $$ for professional development</a:t>
            </a:r>
            <a:endParaRPr lang="en-US" dirty="0"/>
          </a:p>
        </p:txBody>
      </p:sp>
    </p:spTree>
    <p:extLst>
      <p:ext uri="{BB962C8B-B14F-4D97-AF65-F5344CB8AC3E}">
        <p14:creationId xmlns:p14="http://schemas.microsoft.com/office/powerpoint/2010/main" val="9988148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09883"/>
          </a:xfrm>
        </p:spPr>
        <p:txBody>
          <a:bodyPr/>
          <a:lstStyle/>
          <a:p>
            <a:r>
              <a:rPr lang="en-US" b="1" dirty="0" smtClean="0"/>
              <a:t>Improved Economic Security When Sick</a:t>
            </a:r>
            <a:r>
              <a:rPr lang="en-US" dirty="0" smtClean="0"/>
              <a:t>	</a:t>
            </a:r>
            <a:endParaRPr lang="en-US" dirty="0"/>
          </a:p>
        </p:txBody>
      </p:sp>
      <p:sp>
        <p:nvSpPr>
          <p:cNvPr id="3" name="Content Placeholder 2"/>
          <p:cNvSpPr>
            <a:spLocks noGrp="1"/>
          </p:cNvSpPr>
          <p:nvPr>
            <p:ph idx="1"/>
          </p:nvPr>
        </p:nvSpPr>
        <p:spPr>
          <a:xfrm>
            <a:off x="373487" y="1275008"/>
            <a:ext cx="11462198" cy="5357612"/>
          </a:xfrm>
        </p:spPr>
        <p:txBody>
          <a:bodyPr>
            <a:normAutofit/>
          </a:bodyPr>
          <a:lstStyle/>
          <a:p>
            <a:r>
              <a:rPr lang="en-US" b="1" dirty="0" smtClean="0"/>
              <a:t>Retained our sick bank of up to 25 days </a:t>
            </a:r>
          </a:p>
          <a:p>
            <a:pPr lvl="1"/>
            <a:r>
              <a:rPr lang="en-US" dirty="0" smtClean="0"/>
              <a:t>6 days/</a:t>
            </a:r>
            <a:r>
              <a:rPr lang="en-US" dirty="0" err="1" smtClean="0"/>
              <a:t>yr</a:t>
            </a:r>
            <a:r>
              <a:rPr lang="en-US" dirty="0" smtClean="0"/>
              <a:t>, can roll-over and accumulate up to 25 days</a:t>
            </a:r>
          </a:p>
          <a:p>
            <a:endParaRPr lang="en-US" b="1" dirty="0" smtClean="0"/>
          </a:p>
          <a:p>
            <a:r>
              <a:rPr lang="en-US" b="1" dirty="0" smtClean="0"/>
              <a:t>Added access to short-term disability insurance</a:t>
            </a:r>
            <a:r>
              <a:rPr lang="en-US" b="1" dirty="0" smtClean="0">
                <a:solidFill>
                  <a:srgbClr val="FF0000"/>
                </a:solidFill>
              </a:rPr>
              <a:t>*</a:t>
            </a:r>
          </a:p>
          <a:p>
            <a:pPr lvl="1"/>
            <a:r>
              <a:rPr lang="en-US" dirty="0" smtClean="0"/>
              <a:t>Provides up to 13 weeks of partial salary coverage (66.7% or up to $300/</a:t>
            </a:r>
            <a:r>
              <a:rPr lang="en-US" dirty="0" err="1" smtClean="0"/>
              <a:t>wk</a:t>
            </a:r>
            <a:r>
              <a:rPr lang="en-US" dirty="0" smtClean="0"/>
              <a:t>)</a:t>
            </a:r>
          </a:p>
          <a:p>
            <a:pPr lvl="1"/>
            <a:r>
              <a:rPr lang="en-US" dirty="0" smtClean="0"/>
              <a:t>Estimated cost to Lecturers = about $150/</a:t>
            </a:r>
            <a:r>
              <a:rPr lang="en-US" dirty="0" err="1" smtClean="0"/>
              <a:t>yr</a:t>
            </a:r>
            <a:endParaRPr lang="en-US" dirty="0" smtClean="0"/>
          </a:p>
          <a:p>
            <a:r>
              <a:rPr lang="en-US" b="1" dirty="0" smtClean="0"/>
              <a:t>Added access to long-term disability insurance</a:t>
            </a:r>
            <a:r>
              <a:rPr lang="en-US" b="1" dirty="0" smtClean="0">
                <a:solidFill>
                  <a:srgbClr val="FF0000"/>
                </a:solidFill>
              </a:rPr>
              <a:t>*</a:t>
            </a:r>
          </a:p>
          <a:p>
            <a:pPr lvl="1"/>
            <a:r>
              <a:rPr lang="en-US" dirty="0" smtClean="0"/>
              <a:t>Provides up to 2 years (incl. sick bank &amp; short-term disability) of partial salary coverage (65% or up to $7,000/</a:t>
            </a:r>
            <a:r>
              <a:rPr lang="en-US" dirty="0" err="1" smtClean="0"/>
              <a:t>mo</a:t>
            </a:r>
            <a:r>
              <a:rPr lang="en-US" dirty="0" smtClean="0"/>
              <a:t>)</a:t>
            </a:r>
          </a:p>
          <a:p>
            <a:pPr lvl="1"/>
            <a:r>
              <a:rPr lang="en-US" dirty="0" smtClean="0"/>
              <a:t>No cost to Lecturers (EMU pays premiums = about $200/</a:t>
            </a:r>
            <a:r>
              <a:rPr lang="en-US" dirty="0" err="1" smtClean="0"/>
              <a:t>yr</a:t>
            </a:r>
            <a:r>
              <a:rPr lang="en-US" dirty="0" smtClean="0"/>
              <a:t>)</a:t>
            </a:r>
          </a:p>
          <a:p>
            <a:endParaRPr lang="en-US" b="1" dirty="0" smtClean="0"/>
          </a:p>
          <a:p>
            <a:pPr marL="0" indent="0">
              <a:buNone/>
            </a:pPr>
            <a:r>
              <a:rPr lang="en-US" dirty="0" smtClean="0">
                <a:solidFill>
                  <a:srgbClr val="FF0000"/>
                </a:solidFill>
              </a:rPr>
              <a:t>*Must opt in during open enrollment</a:t>
            </a:r>
            <a:endParaRPr lang="en-US" dirty="0">
              <a:solidFill>
                <a:srgbClr val="FF0000"/>
              </a:solidFill>
            </a:endParaRPr>
          </a:p>
        </p:txBody>
      </p:sp>
    </p:spTree>
    <p:extLst>
      <p:ext uri="{BB962C8B-B14F-4D97-AF65-F5344CB8AC3E}">
        <p14:creationId xmlns:p14="http://schemas.microsoft.com/office/powerpoint/2010/main" val="18659868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Workload Issues</a:t>
            </a:r>
            <a:endParaRPr lang="en-US" b="1" dirty="0"/>
          </a:p>
        </p:txBody>
      </p:sp>
      <p:sp>
        <p:nvSpPr>
          <p:cNvPr id="3" name="Content Placeholder 2"/>
          <p:cNvSpPr>
            <a:spLocks noGrp="1"/>
          </p:cNvSpPr>
          <p:nvPr>
            <p:ph idx="1"/>
          </p:nvPr>
        </p:nvSpPr>
        <p:spPr>
          <a:xfrm>
            <a:off x="838200" y="1571223"/>
            <a:ext cx="10515600" cy="4605740"/>
          </a:xfrm>
        </p:spPr>
        <p:txBody>
          <a:bodyPr>
            <a:normAutofit fontScale="92500" lnSpcReduction="10000"/>
          </a:bodyPr>
          <a:lstStyle/>
          <a:p>
            <a:r>
              <a:rPr lang="en-US" b="1" dirty="0" smtClean="0"/>
              <a:t>Joint EMUFT/EMU equivalency committee </a:t>
            </a:r>
            <a:r>
              <a:rPr lang="en-US" dirty="0" smtClean="0"/>
              <a:t>to review impact of equivalency policies on Full Time Lecturers</a:t>
            </a:r>
          </a:p>
          <a:p>
            <a:endParaRPr lang="en-US" dirty="0" smtClean="0"/>
          </a:p>
          <a:p>
            <a:r>
              <a:rPr lang="en-US" b="1" dirty="0" smtClean="0"/>
              <a:t>Office Hours</a:t>
            </a:r>
            <a:r>
              <a:rPr lang="en-US" dirty="0" smtClean="0"/>
              <a:t>: 5 hours/week scheduled, plus availability (unscheduled) for additional 5 hours</a:t>
            </a:r>
          </a:p>
          <a:p>
            <a:pPr lvl="1"/>
            <a:r>
              <a:rPr lang="en-US" dirty="0" smtClean="0"/>
              <a:t>Additional 5 hours could include such things as responding to emails/phone calls, meeting with students outside of scheduled office hour time, etc.</a:t>
            </a:r>
          </a:p>
          <a:p>
            <a:pPr lvl="1"/>
            <a:endParaRPr lang="en-US" dirty="0"/>
          </a:p>
          <a:p>
            <a:r>
              <a:rPr lang="en-US" b="1" dirty="0" smtClean="0"/>
              <a:t>Revision of language on overload assignments</a:t>
            </a:r>
          </a:p>
          <a:p>
            <a:pPr lvl="1"/>
            <a:r>
              <a:rPr lang="en-US" dirty="0" smtClean="0"/>
              <a:t>“Non-traditional” classes of very short duration (under 3 weeks) count toward overload, not in-load; existing Employees for whom these classes are counted toward load now are </a:t>
            </a:r>
            <a:r>
              <a:rPr lang="en-US" dirty="0" err="1" smtClean="0"/>
              <a:t>grandparented</a:t>
            </a:r>
            <a:endParaRPr lang="en-US" dirty="0" smtClean="0"/>
          </a:p>
          <a:p>
            <a:pPr lvl="1"/>
            <a:r>
              <a:rPr lang="en-US" dirty="0" smtClean="0"/>
              <a:t>Reflects organizational changes to Office of Extended Programs</a:t>
            </a:r>
          </a:p>
        </p:txBody>
      </p:sp>
    </p:spTree>
    <p:extLst>
      <p:ext uri="{BB962C8B-B14F-4D97-AF65-F5344CB8AC3E}">
        <p14:creationId xmlns:p14="http://schemas.microsoft.com/office/powerpoint/2010/main" val="18948442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Improved Conflict Resolution/Grievance Process</a:t>
            </a:r>
            <a:r>
              <a:rPr lang="en-US" dirty="0" smtClean="0"/>
              <a:t>	</a:t>
            </a:r>
            <a:endParaRPr lang="en-US" dirty="0"/>
          </a:p>
        </p:txBody>
      </p:sp>
      <p:sp>
        <p:nvSpPr>
          <p:cNvPr id="3" name="Content Placeholder 2"/>
          <p:cNvSpPr>
            <a:spLocks noGrp="1"/>
          </p:cNvSpPr>
          <p:nvPr>
            <p:ph idx="1"/>
          </p:nvPr>
        </p:nvSpPr>
        <p:spPr/>
        <p:txBody>
          <a:bodyPr/>
          <a:lstStyle/>
          <a:p>
            <a:r>
              <a:rPr lang="en-US" b="1" dirty="0" smtClean="0"/>
              <a:t>Clarifies definitions &amp; procedures for informal &amp; special conferences </a:t>
            </a:r>
            <a:r>
              <a:rPr lang="en-US" dirty="0" smtClean="0"/>
              <a:t>to allow for additional opportunities to resolve issues prior to the start of the formal grievance process</a:t>
            </a:r>
          </a:p>
          <a:p>
            <a:pPr marL="0" indent="0">
              <a:buNone/>
            </a:pPr>
            <a:endParaRPr lang="en-US" dirty="0" smtClean="0"/>
          </a:p>
          <a:p>
            <a:r>
              <a:rPr lang="en-US" b="1" dirty="0" smtClean="0"/>
              <a:t>Clarifies when the formal grievance process &amp; timelines begin</a:t>
            </a:r>
            <a:r>
              <a:rPr lang="en-US" dirty="0" smtClean="0"/>
              <a:t>, in order to reduce uncertainty about timeliness of grievance claims</a:t>
            </a:r>
          </a:p>
        </p:txBody>
      </p:sp>
    </p:spTree>
    <p:extLst>
      <p:ext uri="{BB962C8B-B14F-4D97-AF65-F5344CB8AC3E}">
        <p14:creationId xmlns:p14="http://schemas.microsoft.com/office/powerpoint/2010/main" val="2243285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3991</TotalTime>
  <Words>1259</Words>
  <Application>Microsoft Office PowerPoint</Application>
  <PresentationFormat>Widescreen</PresentationFormat>
  <Paragraphs>174</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Calibri Light</vt:lpstr>
      <vt:lpstr>Office Theme</vt:lpstr>
      <vt:lpstr>Full Time Lecturer Tentative Bargaining Agreement:  Basic Info</vt:lpstr>
      <vt:lpstr>Length of Agreement </vt:lpstr>
      <vt:lpstr>Minimum Base Salary &amp; Annual % Improvements</vt:lpstr>
      <vt:lpstr>Other Salary Improvements</vt:lpstr>
      <vt:lpstr>Appointments &amp; Promotions</vt:lpstr>
      <vt:lpstr>Professional Development</vt:lpstr>
      <vt:lpstr>Improved Economic Security When Sick </vt:lpstr>
      <vt:lpstr>Workload Issues</vt:lpstr>
      <vt:lpstr>Improved Conflict Resolution/Grievance Process </vt:lpstr>
      <vt:lpstr>Medical Insurance &amp; Benefits - 1</vt:lpstr>
      <vt:lpstr>Premiums- PPO  (2017, 2018)</vt:lpstr>
      <vt:lpstr>Premiums - HMO</vt:lpstr>
      <vt:lpstr>Premiums - HSA</vt:lpstr>
      <vt:lpstr>Prescription Drug Coverage</vt:lpstr>
      <vt:lpstr>Medical Insurance &amp; Benefits - 2</vt:lpstr>
      <vt:lpstr>TIAA-Cref contributions - 1</vt:lpstr>
      <vt:lpstr>TIAA-Cref Contributions - 2</vt:lpstr>
      <vt:lpstr>No Lockouts </vt:lpstr>
      <vt:lpstr>Next Steps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Lisa Laverty</dc:creator>
  <cp:lastModifiedBy>Jill Darling</cp:lastModifiedBy>
  <cp:revision>22</cp:revision>
  <dcterms:created xsi:type="dcterms:W3CDTF">2016-09-11T13:29:36Z</dcterms:created>
  <dcterms:modified xsi:type="dcterms:W3CDTF">2016-09-14T20:20:59Z</dcterms:modified>
</cp:coreProperties>
</file>